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5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900F37-DBB2-0741-9A69-CE0A1C16E0B8}">
          <p14:sldIdLst>
            <p14:sldId id="256"/>
          </p14:sldIdLst>
        </p14:section>
        <p14:section name="HR list mode" id="{B9D29CDF-512A-9B49-BE86-3CB35BFBFA26}">
          <p14:sldIdLst>
            <p14:sldId id="258"/>
          </p14:sldIdLst>
        </p14:section>
        <p14:section name="HR hopping" id="{C7F85930-3E23-A149-81C2-DF93FC2E9037}">
          <p14:sldIdLst>
            <p14:sldId id="259"/>
          </p14:sldIdLst>
        </p14:section>
        <p14:section name="HR under rotation" id="{A4E6AEFD-0C12-7B40-ABEB-7BA1DAD0128E}">
          <p14:sldIdLst>
            <p14:sldId id="260"/>
          </p14:sldIdLst>
        </p14:section>
        <p14:section name="HR under U" id="{09CC32B9-4646-8247-B026-64D6A23B9F9C}">
          <p14:sldIdLst>
            <p14:sldId id="261"/>
            <p14:sldId id="262"/>
            <p14:sldId id="263"/>
            <p14:sldId id="264"/>
            <p14:sldId id="265"/>
          </p14:sldIdLst>
        </p14:section>
        <p14:section name="Gen Graphene" id="{A49C1316-363A-9542-9511-70D3453AE95E}">
          <p14:sldIdLst>
            <p14:sldId id="266"/>
          </p14:sldIdLst>
        </p14:section>
        <p14:section name="Gen KaneMele" id="{90C3F343-F10E-7342-ABCB-0B020892238D}">
          <p14:sldIdLst>
            <p14:sldId id="267"/>
          </p14:sldIdLst>
        </p14:section>
        <p14:section name="Gen BHZ_C3" id="{EA90C70A-1CB3-BC41-9768-85C02025B6EC}">
          <p14:sldIdLst>
            <p14:sldId id="268"/>
          </p14:sldIdLst>
        </p14:section>
        <p14:section name="HR" id="{10221FDF-7A4E-594B-BEE0-9FCDAA6AEEE2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F2F3"/>
    <a:srgbClr val="0000F0"/>
    <a:srgbClr val="FFCA33"/>
    <a:srgbClr val="64CE7D"/>
    <a:srgbClr val="38ACE5"/>
    <a:srgbClr val="DFC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3"/>
    <p:restoredTop sz="96291"/>
  </p:normalViewPr>
  <p:slideViewPr>
    <p:cSldViewPr snapToGrid="0" snapToObjects="1" showGuides="1">
      <p:cViewPr varScale="1">
        <p:scale>
          <a:sx n="131" d="100"/>
          <a:sy n="131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9B601-2119-DF41-BCF4-F524FC7C9C7E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6A584-ED22-564B-8832-531B0ABDF2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32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6A584-ED22-564B-8832-531B0ABDF25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254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149936" y="1473654"/>
            <a:ext cx="6624736" cy="144016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b="0" i="0" baseline="0">
                <a:solidFill>
                  <a:srgbClr val="021C7D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r>
              <a:rPr lang="en-US" altLang="ko-KR" sz="4267" dirty="0">
                <a:ea typeface="맑은 고딕" pitchFamily="50" charset="-127"/>
              </a:rPr>
              <a:t>Title of the submission/research work</a:t>
            </a:r>
            <a:endParaRPr lang="en-US" altLang="ko-KR" sz="4267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49739" y="3563438"/>
            <a:ext cx="6624933" cy="1234457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667" b="0" i="0" baseline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itchFamily="34" charset="0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zh-CN" altLang="en-US" b="1"/>
              <a:t>单击此处编辑母版文本样式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1142999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12432AD-ACEB-4975-B2F6-406A9DBDFE3E}"/>
              </a:ext>
            </a:extLst>
          </p:cNvPr>
          <p:cNvSpPr txBox="1">
            <a:spLocks/>
          </p:cNvSpPr>
          <p:nvPr/>
        </p:nvSpPr>
        <p:spPr>
          <a:xfrm>
            <a:off x="1967542" y="-3929"/>
            <a:ext cx="8256917" cy="14401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200" b="0" kern="1200" baseline="0">
                <a:solidFill>
                  <a:srgbClr val="021C7D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i="0" dirty="0">
                <a:solidFill>
                  <a:srgbClr val="297D9B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2021 SCHOOL OF PHYSICS, BUAA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378A6-0E00-4C2A-927A-8F14FB84ABE7}"/>
              </a:ext>
            </a:extLst>
          </p:cNvPr>
          <p:cNvSpPr/>
          <p:nvPr/>
        </p:nvSpPr>
        <p:spPr>
          <a:xfrm>
            <a:off x="8449187" y="5104350"/>
            <a:ext cx="359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0" kern="1200" baseline="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Jan 11</a:t>
            </a:r>
            <a:r>
              <a:rPr lang="en-US" altLang="ko-KR" sz="2400" b="0" kern="1200" baseline="3000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th</a:t>
            </a:r>
            <a:r>
              <a:rPr lang="en-US" altLang="ko-KR" sz="2400" b="0" kern="1200" baseline="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 to July 1</a:t>
            </a:r>
            <a:r>
              <a:rPr lang="en-US" altLang="ko-KR" sz="2400" b="0" kern="1200" baseline="3000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st</a:t>
            </a:r>
            <a:r>
              <a:rPr lang="en-US" altLang="ko-KR" sz="2400" b="0" kern="1200" baseline="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, 2021</a:t>
            </a:r>
            <a:endParaRPr lang="en-US" sz="2400" b="0" kern="1200" baseline="0" dirty="0">
              <a:solidFill>
                <a:srgbClr val="297D9B"/>
              </a:solidFill>
              <a:latin typeface="+mj-lt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0E93F-EFBA-834F-8118-8C57817E0D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7" y="5573351"/>
            <a:ext cx="1358900" cy="127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4E924E2-75AD-3D4A-B8BF-D2DFE0A5D8E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66297" y="5733703"/>
            <a:ext cx="2774043" cy="1047541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6B1D3BA0-A09B-E34F-932D-BE0C420658CD}"/>
              </a:ext>
            </a:extLst>
          </p:cNvPr>
          <p:cNvGrpSpPr/>
          <p:nvPr userDrawn="1"/>
        </p:nvGrpSpPr>
        <p:grpSpPr>
          <a:xfrm>
            <a:off x="-209976" y="1066605"/>
            <a:ext cx="5359715" cy="3904972"/>
            <a:chOff x="-513394" y="1056980"/>
            <a:chExt cx="5359715" cy="3904972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3813E83-A12E-714D-94FE-318D7082C2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513394" y="1473654"/>
              <a:ext cx="4134807" cy="3252573"/>
            </a:xfrm>
            <a:prstGeom prst="rect">
              <a:avLst/>
            </a:prstGeom>
          </p:spPr>
        </p:pic>
        <p:sp>
          <p:nvSpPr>
            <p:cNvPr id="41" name="弧 40">
              <a:extLst>
                <a:ext uri="{FF2B5EF4-FFF2-40B4-BE49-F238E27FC236}">
                  <a16:creationId xmlns:a16="http://schemas.microsoft.com/office/drawing/2014/main" id="{8FECBCC2-5058-324F-9EEE-E46A50F3AE49}"/>
                </a:ext>
              </a:extLst>
            </p:cNvPr>
            <p:cNvSpPr/>
            <p:nvPr userDrawn="1"/>
          </p:nvSpPr>
          <p:spPr>
            <a:xfrm rot="21339136">
              <a:off x="941349" y="1056980"/>
              <a:ext cx="3904972" cy="3904972"/>
            </a:xfrm>
            <a:prstGeom prst="arc">
              <a:avLst>
                <a:gd name="adj1" fmla="val 20088877"/>
                <a:gd name="adj2" fmla="val 2775428"/>
              </a:avLst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72DA24A-6645-5F47-8DDC-C3E6154B52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942756" y="2304357"/>
              <a:ext cx="1679745" cy="6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50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114299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4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7041B1-5EFF-984F-9346-A584051869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0583" y="6075182"/>
            <a:ext cx="1869757" cy="7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114299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4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7041B1-5EFF-984F-9346-A584051869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1064" y="6214150"/>
            <a:ext cx="1521045" cy="5743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373A3D-A168-2D41-B019-2259A6285D88}"/>
              </a:ext>
            </a:extLst>
          </p:cNvPr>
          <p:cNvSpPr/>
          <p:nvPr userDrawn="1"/>
        </p:nvSpPr>
        <p:spPr>
          <a:xfrm>
            <a:off x="743919" y="6287903"/>
            <a:ext cx="10221132" cy="1128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"/>
          </a:effectLst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104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114299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4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2166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00222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you!</a:t>
            </a:r>
          </a:p>
        </p:txBody>
      </p:sp>
      <p:sp>
        <p:nvSpPr>
          <p:cNvPr id="4" name="Oval 3"/>
          <p:cNvSpPr/>
          <p:nvPr/>
        </p:nvSpPr>
        <p:spPr>
          <a:xfrm>
            <a:off x="4415814" y="1220755"/>
            <a:ext cx="3360373" cy="3360373"/>
          </a:xfrm>
          <a:prstGeom prst="ellipse">
            <a:avLst/>
          </a:prstGeom>
          <a:solidFill>
            <a:srgbClr val="FFFFFE"/>
          </a:solidFill>
          <a:ln>
            <a:solidFill>
              <a:srgbClr val="A8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r="4955"/>
          <a:stretch>
            <a:fillRect/>
          </a:stretch>
        </p:blipFill>
        <p:spPr bwMode="auto">
          <a:xfrm>
            <a:off x="4751851" y="1650008"/>
            <a:ext cx="3165527" cy="271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3">
            <a:extLst>
              <a:ext uri="{FF2B5EF4-FFF2-40B4-BE49-F238E27FC236}">
                <a16:creationId xmlns:a16="http://schemas.microsoft.com/office/drawing/2014/main" id="{328CD3F3-86B5-C747-895F-A33F10E0C0EB}"/>
              </a:ext>
            </a:extLst>
          </p:cNvPr>
          <p:cNvSpPr/>
          <p:nvPr userDrawn="1"/>
        </p:nvSpPr>
        <p:spPr>
          <a:xfrm>
            <a:off x="4415814" y="1220755"/>
            <a:ext cx="3360373" cy="3360373"/>
          </a:xfrm>
          <a:prstGeom prst="ellipse">
            <a:avLst/>
          </a:prstGeom>
          <a:solidFill>
            <a:srgbClr val="FFFFF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EBC52D79-5D6A-7C47-B240-92F859AA45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22969"/>
            <a:ext cx="12191989" cy="114299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C104705-DC9D-814D-8979-D4F37C4634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6297" y="5733703"/>
            <a:ext cx="2774043" cy="104754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98D5B95-F079-3243-96A8-BDBF88ECD4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7" y="5573351"/>
            <a:ext cx="1358900" cy="1270000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56DB5BFA-B809-7847-944E-AAC53E68D2E4}"/>
              </a:ext>
            </a:extLst>
          </p:cNvPr>
          <p:cNvGrpSpPr/>
          <p:nvPr userDrawn="1"/>
        </p:nvGrpSpPr>
        <p:grpSpPr>
          <a:xfrm>
            <a:off x="4004739" y="1585062"/>
            <a:ext cx="3602895" cy="2624991"/>
            <a:chOff x="-513394" y="1056980"/>
            <a:chExt cx="5359715" cy="390497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79E67BB-2F54-EF42-90FA-415951A2CB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513394" y="1473654"/>
              <a:ext cx="4134807" cy="3252573"/>
            </a:xfrm>
            <a:prstGeom prst="rect">
              <a:avLst/>
            </a:prstGeom>
          </p:spPr>
        </p:pic>
        <p:sp>
          <p:nvSpPr>
            <p:cNvPr id="40" name="弧 39">
              <a:extLst>
                <a:ext uri="{FF2B5EF4-FFF2-40B4-BE49-F238E27FC236}">
                  <a16:creationId xmlns:a16="http://schemas.microsoft.com/office/drawing/2014/main" id="{847422B2-AA02-894C-AFB0-196DA74757C1}"/>
                </a:ext>
              </a:extLst>
            </p:cNvPr>
            <p:cNvSpPr/>
            <p:nvPr userDrawn="1"/>
          </p:nvSpPr>
          <p:spPr>
            <a:xfrm rot="21339136">
              <a:off x="941349" y="1056980"/>
              <a:ext cx="3904972" cy="3904972"/>
            </a:xfrm>
            <a:prstGeom prst="arc">
              <a:avLst>
                <a:gd name="adj1" fmla="val 20088877"/>
                <a:gd name="adj2" fmla="val 2775428"/>
              </a:avLst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5DA5AA1-3FDD-554F-9282-10224D4928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942756" y="2304357"/>
              <a:ext cx="1679745" cy="6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55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BAD485-5B11-F344-980A-D9DAF52F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3AA4C1-49A4-9046-8F1B-AEAC9E7EA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FF3EE4-7997-4043-93BE-AAB005E3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98524-3AC0-7A4B-BF1D-DC6BDBAEA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D9B514-B619-AA4A-9262-E9B1554AD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68753-CFAC-9A45-B363-D1B757B135B0}" type="datetimeFigureOut">
              <a:rPr kumimoji="1" lang="zh-CN" altLang="en-US" smtClean="0"/>
              <a:t>2021/8/13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39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1" r:id="rId2"/>
    <p:sldLayoutId id="2147483853" r:id="rId3"/>
    <p:sldLayoutId id="2147483852" r:id="rId4"/>
    <p:sldLayoutId id="2147483847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6B2491F-3E08-DD4C-9635-B8EDA8F72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HR symmetry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93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A3E735-4790-124C-8B20-6333C17D9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Gen Graphene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E8E761-7BAB-EB42-AB49-48FE9364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35270" y="1791452"/>
            <a:ext cx="3022600" cy="24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9E683C-02D4-B640-8D49-F0D75AB49592}"/>
              </a:ext>
            </a:extLst>
          </p:cNvPr>
          <p:cNvSpPr/>
          <p:nvPr/>
        </p:nvSpPr>
        <p:spPr>
          <a:xfrm>
            <a:off x="635270" y="1230580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# R1 R2 R3 </a:t>
            </a:r>
            <a:r>
              <a:rPr lang="en-US" altLang="zh-CN" dirty="0" err="1"/>
              <a:t>i</a:t>
            </a:r>
            <a:r>
              <a:rPr lang="en-US" altLang="zh-CN" dirty="0"/>
              <a:t> j     real </a:t>
            </a:r>
            <a:r>
              <a:rPr lang="en-US" altLang="zh-CN" dirty="0" err="1"/>
              <a:t>imag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6D0218-3F3C-B64A-952A-3D4613F5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076" y="4385234"/>
            <a:ext cx="2914922" cy="23717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374C01-0FE0-7542-8DBC-7A74EE876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141" y="4338885"/>
            <a:ext cx="3051783" cy="24180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DB5597-241E-7C44-AAF9-0A8D6F7EF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647" y="1675667"/>
            <a:ext cx="2950724" cy="266321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E8BF98F-B558-7C48-8E94-756A9BD4E88A}"/>
              </a:ext>
            </a:extLst>
          </p:cNvPr>
          <p:cNvSpPr/>
          <p:nvPr/>
        </p:nvSpPr>
        <p:spPr>
          <a:xfrm>
            <a:off x="6388741" y="1189406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# R1 R2 R3 </a:t>
            </a:r>
            <a:r>
              <a:rPr lang="en-US" altLang="zh-CN" dirty="0" err="1"/>
              <a:t>i</a:t>
            </a:r>
            <a:r>
              <a:rPr lang="en-US" altLang="zh-CN" dirty="0"/>
              <a:t> j     real </a:t>
            </a:r>
            <a:r>
              <a:rPr lang="en-US" altLang="zh-CN" dirty="0" err="1"/>
              <a:t>imag</a:t>
            </a:r>
            <a:endParaRPr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BD97DA7-5036-F84E-ADC1-FA50EE774BAE}"/>
              </a:ext>
            </a:extLst>
          </p:cNvPr>
          <p:cNvCxnSpPr/>
          <p:nvPr/>
        </p:nvCxnSpPr>
        <p:spPr>
          <a:xfrm>
            <a:off x="3836295" y="3226036"/>
            <a:ext cx="2175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437CCDE9-E251-3449-AF78-62DFEB4C71B9}"/>
              </a:ext>
            </a:extLst>
          </p:cNvPr>
          <p:cNvSpPr/>
          <p:nvPr/>
        </p:nvSpPr>
        <p:spPr>
          <a:xfrm>
            <a:off x="3836295" y="1306335"/>
            <a:ext cx="2343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group([C3,Tr,Chiral]);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F707F3-FB3F-9D44-BF2D-F32BA0486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295" y="1676739"/>
            <a:ext cx="1935069" cy="138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66A44A-AAFD-AA40-B3C8-12D7CFC6E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295" y="3353957"/>
            <a:ext cx="1997054" cy="15503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BFF027-E824-D841-9E29-6FDE45760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6295" y="5045322"/>
            <a:ext cx="1997054" cy="152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7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5E2CBF-54B0-FA40-B274-FEA0DF63E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Gen </a:t>
            </a:r>
            <a:r>
              <a:rPr kumimoji="1" lang="en-US" altLang="zh-CN" dirty="0" err="1"/>
              <a:t>KaneMele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B38230-C10A-054C-BFBF-583AA5C1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284" y="4131990"/>
            <a:ext cx="3103123" cy="22940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DC5EA6-2300-E841-AE18-33D782879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7" y="3989340"/>
            <a:ext cx="623927" cy="24367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EDDB94-12D2-0841-A6D4-8BE99146F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5" y="69602"/>
            <a:ext cx="797918" cy="66063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657FE8-33D9-E843-BA72-C54922824967}"/>
              </a:ext>
            </a:extLst>
          </p:cNvPr>
          <p:cNvSpPr/>
          <p:nvPr/>
        </p:nvSpPr>
        <p:spPr>
          <a:xfrm>
            <a:off x="754781" y="1120523"/>
            <a:ext cx="460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Groups = </a:t>
            </a:r>
            <a:r>
              <a:rPr lang="en-US" altLang="zh-CN" dirty="0" err="1">
                <a:latin typeface="Helvetica" pitchFamily="2" charset="0"/>
              </a:rPr>
              <a:t>generate_group</a:t>
            </a:r>
            <a:r>
              <a:rPr lang="en-US" altLang="zh-CN" dirty="0">
                <a:latin typeface="Helvetica" pitchFamily="2" charset="0"/>
              </a:rPr>
              <a:t>([C3,Tr,I,Mx,My]);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78D504-9F55-3C46-8336-5460005324EF}"/>
              </a:ext>
            </a:extLst>
          </p:cNvPr>
          <p:cNvSpPr/>
          <p:nvPr/>
        </p:nvSpPr>
        <p:spPr>
          <a:xfrm>
            <a:off x="4468716" y="1478066"/>
            <a:ext cx="141462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" dirty="0"/>
              <a:t>Groups = </a:t>
            </a:r>
          </a:p>
          <a:p>
            <a:endParaRPr lang="zh-CN" altLang="en-US" sz="600" dirty="0"/>
          </a:p>
          <a:p>
            <a:r>
              <a:rPr lang="zh-CN" altLang="en-US" sz="600" dirty="0"/>
              <a:t>  1 : 1</a:t>
            </a:r>
          </a:p>
          <a:p>
            <a:r>
              <a:rPr lang="zh-CN" altLang="en-US" sz="600" dirty="0"/>
              <a:t>  2 : I</a:t>
            </a:r>
          </a:p>
          <a:p>
            <a:r>
              <a:rPr lang="zh-CN" altLang="en-US" sz="600" dirty="0"/>
              <a:t>  3 : R(pi,[0 0 1])</a:t>
            </a:r>
          </a:p>
          <a:p>
            <a:r>
              <a:rPr lang="zh-CN" altLang="en-US" sz="600" dirty="0"/>
              <a:t>  4 : R(pi,[0 1 0])</a:t>
            </a:r>
          </a:p>
          <a:p>
            <a:r>
              <a:rPr lang="zh-CN" altLang="en-US" sz="600" dirty="0"/>
              <a:t>  5 : M([1 0 0])</a:t>
            </a:r>
          </a:p>
          <a:p>
            <a:r>
              <a:rPr lang="zh-CN" altLang="en-US" sz="600" dirty="0"/>
              <a:t>  6 : R(pi,[-0.5 0.87 0])</a:t>
            </a:r>
          </a:p>
          <a:p>
            <a:r>
              <a:rPr lang="zh-CN" altLang="en-US" sz="600" dirty="0"/>
              <a:t>  7 : M([0.87 0.5 0])</a:t>
            </a:r>
          </a:p>
          <a:p>
            <a:r>
              <a:rPr lang="zh-CN" altLang="en-US" sz="600" dirty="0"/>
              <a:t>  8 : S(pi/3,[0 0 1])</a:t>
            </a:r>
          </a:p>
          <a:p>
            <a:r>
              <a:rPr lang="zh-CN" altLang="en-US" sz="600" dirty="0"/>
              <a:t>  9 : R((2*pi)/3,[0 0 1])</a:t>
            </a:r>
          </a:p>
          <a:p>
            <a:r>
              <a:rPr lang="zh-CN" altLang="en-US" sz="600" dirty="0"/>
              <a:t> 10 : S(pi/3,[0 0 1])</a:t>
            </a:r>
          </a:p>
          <a:p>
            <a:r>
              <a:rPr lang="zh-CN" altLang="en-US" sz="600" dirty="0"/>
              <a:t> 11 : R((2*pi)/3,[0 0 1])</a:t>
            </a:r>
          </a:p>
          <a:p>
            <a:r>
              <a:rPr lang="zh-CN" altLang="en-US" sz="600" dirty="0"/>
              <a:t> 12 : R(pi,[0.5 0.87 0])</a:t>
            </a:r>
          </a:p>
          <a:p>
            <a:r>
              <a:rPr lang="zh-CN" altLang="en-US" sz="600" dirty="0"/>
              <a:t> 13 : M([0.87 -0.5 0])</a:t>
            </a:r>
          </a:p>
          <a:p>
            <a:r>
              <a:rPr lang="zh-CN" altLang="en-US" sz="600" dirty="0"/>
              <a:t> 14 : R(pi,[0.87 -0.5 0])</a:t>
            </a:r>
          </a:p>
          <a:p>
            <a:r>
              <a:rPr lang="zh-CN" altLang="en-US" sz="600" dirty="0"/>
              <a:t> 15 : M([0.5 0.87 0])</a:t>
            </a:r>
          </a:p>
          <a:p>
            <a:r>
              <a:rPr lang="zh-CN" altLang="en-US" sz="600" dirty="0"/>
              <a:t> 16 : S((2*pi)/3,[0 0 1])</a:t>
            </a:r>
          </a:p>
          <a:p>
            <a:r>
              <a:rPr lang="zh-CN" altLang="en-US" sz="600" dirty="0"/>
              <a:t> 17 : R(pi/3,[0 0 1])</a:t>
            </a:r>
          </a:p>
          <a:p>
            <a:r>
              <a:rPr lang="zh-CN" altLang="en-US" sz="600" dirty="0"/>
              <a:t> 18 : S((2*pi)/3,[0 0 1])</a:t>
            </a:r>
          </a:p>
          <a:p>
            <a:r>
              <a:rPr lang="zh-CN" altLang="en-US" sz="600" dirty="0"/>
              <a:t> 19 : R(pi/3,[0 0 1])</a:t>
            </a:r>
          </a:p>
          <a:p>
            <a:r>
              <a:rPr lang="zh-CN" altLang="en-US" sz="600" dirty="0"/>
              <a:t> 20 : R(pi,[0.87 0.5 0])</a:t>
            </a:r>
          </a:p>
          <a:p>
            <a:r>
              <a:rPr lang="zh-CN" altLang="en-US" sz="600" dirty="0"/>
              <a:t> 21 : M([-0.5 0.87 0])</a:t>
            </a:r>
          </a:p>
          <a:p>
            <a:r>
              <a:rPr lang="zh-CN" altLang="en-US" sz="600" dirty="0"/>
              <a:t> 22 : R(pi,[1 0 0])</a:t>
            </a:r>
          </a:p>
          <a:p>
            <a:r>
              <a:rPr lang="zh-CN" altLang="en-US" sz="600" dirty="0"/>
              <a:t> 23 : M([0 1 0])</a:t>
            </a:r>
          </a:p>
          <a:p>
            <a:r>
              <a:rPr lang="zh-CN" altLang="en-US" sz="600" dirty="0"/>
              <a:t> 24 : M([0 0 1])</a:t>
            </a:r>
          </a:p>
          <a:p>
            <a:r>
              <a:rPr lang="zh-CN" altLang="en-US" sz="600" dirty="0"/>
              <a:t> 25 : T T</a:t>
            </a:r>
          </a:p>
          <a:p>
            <a:r>
              <a:rPr lang="zh-CN" altLang="en-US" sz="600" dirty="0"/>
              <a:t> 26 : I T</a:t>
            </a:r>
          </a:p>
          <a:p>
            <a:r>
              <a:rPr lang="zh-CN" altLang="en-US" sz="600" dirty="0"/>
              <a:t> 27 : R(pi,[0 0 1]) T</a:t>
            </a:r>
          </a:p>
          <a:p>
            <a:r>
              <a:rPr lang="zh-CN" altLang="en-US" sz="600" dirty="0"/>
              <a:t> 28 : R(pi,[0 1 0]) T</a:t>
            </a:r>
          </a:p>
          <a:p>
            <a:r>
              <a:rPr lang="zh-CN" altLang="en-US" sz="600" dirty="0"/>
              <a:t> 29 : M([1 0 0]) T</a:t>
            </a:r>
          </a:p>
          <a:p>
            <a:r>
              <a:rPr lang="zh-CN" altLang="en-US" sz="600" dirty="0"/>
              <a:t> 30 : R(pi,[-0.5 0.87 0]) T</a:t>
            </a:r>
          </a:p>
          <a:p>
            <a:r>
              <a:rPr lang="zh-CN" altLang="en-US" sz="600" dirty="0"/>
              <a:t> 31 : M([0.87 0.5 0]) T</a:t>
            </a:r>
          </a:p>
          <a:p>
            <a:r>
              <a:rPr lang="zh-CN" altLang="en-US" sz="600" dirty="0"/>
              <a:t> 32 : S(pi/3,[0 0 1]) T</a:t>
            </a:r>
          </a:p>
          <a:p>
            <a:r>
              <a:rPr lang="zh-CN" altLang="en-US" sz="600" dirty="0"/>
              <a:t> 33 : R((2*pi)/3,[0 0 1]) T</a:t>
            </a:r>
          </a:p>
          <a:p>
            <a:r>
              <a:rPr lang="zh-CN" altLang="en-US" sz="600" dirty="0"/>
              <a:t> 34 : S(pi/3,[0 0 1]) T</a:t>
            </a:r>
          </a:p>
          <a:p>
            <a:r>
              <a:rPr lang="zh-CN" altLang="en-US" sz="600" dirty="0"/>
              <a:t> 35 : R((2*pi)/3,[0 0 1]) T</a:t>
            </a:r>
          </a:p>
          <a:p>
            <a:r>
              <a:rPr lang="zh-CN" altLang="en-US" sz="600" dirty="0"/>
              <a:t> 36 : R(pi,[0.5 0.87 0]) T</a:t>
            </a:r>
          </a:p>
          <a:p>
            <a:r>
              <a:rPr lang="zh-CN" altLang="en-US" sz="600" dirty="0"/>
              <a:t> 37 : M([0.87 -0.5 0]) T</a:t>
            </a:r>
          </a:p>
          <a:p>
            <a:r>
              <a:rPr lang="zh-CN" altLang="en-US" sz="600" dirty="0"/>
              <a:t> 38 : R(pi,[0.87 -0.5 0]) T</a:t>
            </a:r>
          </a:p>
          <a:p>
            <a:r>
              <a:rPr lang="zh-CN" altLang="en-US" sz="600" dirty="0"/>
              <a:t> 39 : M([0.5 0.87 0]) T</a:t>
            </a:r>
          </a:p>
          <a:p>
            <a:r>
              <a:rPr lang="zh-CN" altLang="en-US" sz="600" dirty="0"/>
              <a:t> 40 : S((2*pi)/3,[0 0 1]) T</a:t>
            </a:r>
          </a:p>
          <a:p>
            <a:r>
              <a:rPr lang="zh-CN" altLang="en-US" sz="600" dirty="0"/>
              <a:t> 41 : R(pi/3,[0 0 1]) T</a:t>
            </a:r>
          </a:p>
          <a:p>
            <a:r>
              <a:rPr lang="zh-CN" altLang="en-US" sz="600" dirty="0"/>
              <a:t> 42 : S((2*pi)/3,[0 0 1]) T</a:t>
            </a:r>
          </a:p>
          <a:p>
            <a:r>
              <a:rPr lang="zh-CN" altLang="en-US" sz="600" dirty="0"/>
              <a:t> 43 : R(pi/3,[0 0 1]) T</a:t>
            </a:r>
          </a:p>
          <a:p>
            <a:r>
              <a:rPr lang="zh-CN" altLang="en-US" sz="600" dirty="0"/>
              <a:t> 44 : R(pi,[0.87 0.5 0]) T</a:t>
            </a:r>
          </a:p>
          <a:p>
            <a:r>
              <a:rPr lang="zh-CN" altLang="en-US" sz="600" dirty="0"/>
              <a:t> 45 : M([-0.5 0.87 0]) T</a:t>
            </a:r>
          </a:p>
          <a:p>
            <a:r>
              <a:rPr lang="zh-CN" altLang="en-US" sz="600" dirty="0"/>
              <a:t> 46 : R(pi,[1 0 0]) T</a:t>
            </a:r>
          </a:p>
          <a:p>
            <a:r>
              <a:rPr lang="zh-CN" altLang="en-US" sz="600" dirty="0"/>
              <a:t> 47 : M([0 1 0]) T</a:t>
            </a:r>
          </a:p>
          <a:p>
            <a:r>
              <a:rPr lang="zh-CN" altLang="en-US" sz="600" dirty="0"/>
              <a:t> 48 : M([0 0 1]) 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64ECE9-E915-A244-84AC-55F9682F5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52" y="1508787"/>
            <a:ext cx="1580304" cy="8884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44E6F5-C2E6-6649-B5A1-23DB6FB76D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577214" y="1490912"/>
            <a:ext cx="1580304" cy="8417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455B2F-DE8D-994B-9E72-C6DC917BA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752" y="2487918"/>
            <a:ext cx="1537336" cy="7614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BC8063-CF08-314D-8B88-1A7C0DCBB68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583396" y="2487918"/>
            <a:ext cx="1414625" cy="8018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F43127-7460-9B4B-A8DF-D88AD2188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577214" y="3372775"/>
            <a:ext cx="1364741" cy="7495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0820" y="1120523"/>
            <a:ext cx="4417853" cy="54276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343303" y="29902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更换</a:t>
            </a:r>
          </a:p>
        </p:txBody>
      </p:sp>
      <p:pic>
        <p:nvPicPr>
          <p:cNvPr id="2050" name="Picture 2" descr="C:\Users\parkman\AppData\Local\Temp\1\ConnectorClipboard7375881562169736357\image1628676924251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376" y="266690"/>
            <a:ext cx="1230169" cy="544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3"/>
          <a:srcRect l="27582" r="22975" b="14463"/>
          <a:stretch/>
        </p:blipFill>
        <p:spPr>
          <a:xfrm>
            <a:off x="7717536" y="4104266"/>
            <a:ext cx="2700985" cy="23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4B5700F-63BB-9340-AA76-E1BB55AC1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4B468-8E78-494E-905A-874D8D126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33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29D6989-7000-104E-90D5-283A8943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589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78D689D-FC76-264B-9792-FEC4260E2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HR list mode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93919C-0793-8946-BBF3-30F59769FD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Graphene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9F06EB-AB00-4947-940F-4EFEC389DD26}"/>
              </a:ext>
            </a:extLst>
          </p:cNvPr>
          <p:cNvSpPr/>
          <p:nvPr/>
        </p:nvSpPr>
        <p:spPr>
          <a:xfrm>
            <a:off x="2154621" y="2828835"/>
            <a:ext cx="183931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 0   0   0</a:t>
            </a:r>
          </a:p>
          <a:p>
            <a:endParaRPr lang="zh-CN" altLang="en-US" dirty="0"/>
          </a:p>
          <a:p>
            <a:r>
              <a:rPr lang="zh-CN" altLang="en-US" dirty="0"/>
              <a:t>[      0, -VppP_1]</a:t>
            </a:r>
          </a:p>
          <a:p>
            <a:r>
              <a:rPr lang="zh-CN" altLang="en-US" dirty="0"/>
              <a:t>[-VppP_1,       0]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AD5399-55F1-1045-9A7D-806F3E3E19D0}"/>
              </a:ext>
            </a:extLst>
          </p:cNvPr>
          <p:cNvSpPr/>
          <p:nvPr/>
        </p:nvSpPr>
        <p:spPr>
          <a:xfrm>
            <a:off x="3074276" y="4152181"/>
            <a:ext cx="1471448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 0   -1    0</a:t>
            </a:r>
          </a:p>
          <a:p>
            <a:endParaRPr lang="zh-CN" altLang="en-US" dirty="0"/>
          </a:p>
          <a:p>
            <a:r>
              <a:rPr lang="zh-CN" altLang="en-US" dirty="0"/>
              <a:t>[      0, </a:t>
            </a:r>
            <a:r>
              <a:rPr lang="en-US" altLang="zh-CN" dirty="0"/>
              <a:t>     </a:t>
            </a:r>
            <a:r>
              <a:rPr lang="zh-CN" altLang="en-US" dirty="0"/>
              <a:t>0]</a:t>
            </a:r>
          </a:p>
          <a:p>
            <a:r>
              <a:rPr lang="zh-CN" altLang="en-US" dirty="0"/>
              <a:t>[-VppP_1, 0]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4A4CC7-C098-AB4E-B9B6-1E2623CC7677}"/>
              </a:ext>
            </a:extLst>
          </p:cNvPr>
          <p:cNvSpPr/>
          <p:nvPr/>
        </p:nvSpPr>
        <p:spPr>
          <a:xfrm>
            <a:off x="4219575" y="2811249"/>
            <a:ext cx="1497724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 1   0   0</a:t>
            </a:r>
          </a:p>
          <a:p>
            <a:endParaRPr lang="zh-CN" altLang="en-US" dirty="0"/>
          </a:p>
          <a:p>
            <a:r>
              <a:rPr lang="zh-CN" altLang="en-US" dirty="0"/>
              <a:t>[      </a:t>
            </a:r>
            <a:r>
              <a:rPr lang="en-US" altLang="zh-CN" dirty="0"/>
              <a:t>      </a:t>
            </a:r>
            <a:r>
              <a:rPr lang="zh-CN" altLang="en-US" dirty="0"/>
              <a:t>0, 0]</a:t>
            </a:r>
          </a:p>
          <a:p>
            <a:r>
              <a:rPr lang="zh-CN" altLang="en-US" dirty="0"/>
              <a:t>[-VppP_1, 0]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877156-B192-6447-BFAC-5869FA385DDE}"/>
              </a:ext>
            </a:extLst>
          </p:cNvPr>
          <p:cNvSpPr/>
          <p:nvPr/>
        </p:nvSpPr>
        <p:spPr>
          <a:xfrm>
            <a:off x="238289" y="2828835"/>
            <a:ext cx="1690688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 -1    0    0</a:t>
            </a:r>
          </a:p>
          <a:p>
            <a:endParaRPr lang="zh-CN" altLang="en-US" dirty="0"/>
          </a:p>
          <a:p>
            <a:r>
              <a:rPr lang="zh-CN" altLang="en-US" dirty="0"/>
              <a:t>[0, -VppP_1]</a:t>
            </a:r>
          </a:p>
          <a:p>
            <a:r>
              <a:rPr lang="zh-CN" altLang="en-US" dirty="0"/>
              <a:t>[0,       </a:t>
            </a:r>
            <a:r>
              <a:rPr lang="en-US" altLang="zh-CN" dirty="0"/>
              <a:t>      </a:t>
            </a:r>
            <a:r>
              <a:rPr lang="zh-CN" altLang="en-US" dirty="0"/>
              <a:t>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40A723-249B-F442-A43B-FC4086F221F3}"/>
              </a:ext>
            </a:extLst>
          </p:cNvPr>
          <p:cNvSpPr/>
          <p:nvPr/>
        </p:nvSpPr>
        <p:spPr>
          <a:xfrm>
            <a:off x="1633537" y="1508787"/>
            <a:ext cx="1440739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 0   1   0</a:t>
            </a:r>
          </a:p>
          <a:p>
            <a:endParaRPr lang="zh-CN" altLang="en-US" dirty="0"/>
          </a:p>
          <a:p>
            <a:r>
              <a:rPr lang="zh-CN" altLang="en-US" dirty="0"/>
              <a:t>[0, -VppP_1]</a:t>
            </a:r>
          </a:p>
          <a:p>
            <a:r>
              <a:rPr lang="zh-CN" altLang="en-US" dirty="0"/>
              <a:t>[0,      </a:t>
            </a:r>
            <a:r>
              <a:rPr lang="en-US" altLang="zh-CN" dirty="0"/>
              <a:t>      </a:t>
            </a:r>
            <a:r>
              <a:rPr lang="zh-CN" altLang="en-US" dirty="0"/>
              <a:t> 0]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9CC4085-A449-124E-9312-AF24A45365DA}"/>
              </a:ext>
            </a:extLst>
          </p:cNvPr>
          <p:cNvCxnSpPr>
            <a:cxnSpLocks/>
          </p:cNvCxnSpPr>
          <p:nvPr/>
        </p:nvCxnSpPr>
        <p:spPr>
          <a:xfrm>
            <a:off x="3810000" y="2108951"/>
            <a:ext cx="3719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C3F5CCA-CFDD-884C-A8A5-2C3C0FC54938}"/>
              </a:ext>
            </a:extLst>
          </p:cNvPr>
          <p:cNvSpPr/>
          <p:nvPr/>
        </p:nvSpPr>
        <p:spPr>
          <a:xfrm>
            <a:off x="7755157" y="2074689"/>
            <a:ext cx="39891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# R1 R2 R3 i</a:t>
            </a:r>
            <a:r>
              <a:rPr lang="en-US" altLang="zh-CN" sz="2400" dirty="0"/>
              <a:t> </a:t>
            </a:r>
            <a:r>
              <a:rPr lang="zh-CN" altLang="en-US" sz="2400" dirty="0"/>
              <a:t> j </a:t>
            </a:r>
            <a:r>
              <a:rPr lang="en-US" altLang="zh-CN" sz="2400" dirty="0"/>
              <a:t>   </a:t>
            </a:r>
            <a:r>
              <a:rPr lang="zh-CN" altLang="en-US" sz="2400" dirty="0"/>
              <a:t>real imag</a:t>
            </a:r>
          </a:p>
          <a:p>
            <a:r>
              <a:rPr lang="zh-CN" altLang="en-US" sz="2400" dirty="0"/>
              <a:t>[ 0,  0, 0, 2, 1, -VppP_1, 0]</a:t>
            </a:r>
          </a:p>
          <a:p>
            <a:r>
              <a:rPr lang="zh-CN" altLang="en-US" sz="2400" dirty="0"/>
              <a:t>[ 0,  0, 0, 1, 2, -VppP_1, 0]</a:t>
            </a:r>
          </a:p>
          <a:p>
            <a:r>
              <a:rPr lang="zh-CN" altLang="en-US" sz="2400" dirty="0"/>
              <a:t>[ 0, -1, 0, 2, 1, -VppP_1, 0]</a:t>
            </a:r>
          </a:p>
          <a:p>
            <a:r>
              <a:rPr lang="zh-CN" altLang="en-US" sz="2400" dirty="0"/>
              <a:t>[ 1,  0, 0, 2, 1, -VppP_1, 0]</a:t>
            </a:r>
          </a:p>
          <a:p>
            <a:r>
              <a:rPr lang="zh-CN" altLang="en-US" sz="2400" dirty="0"/>
              <a:t>[-1,  0, 0, 1, 2, -VppP_1, 0]</a:t>
            </a:r>
          </a:p>
          <a:p>
            <a:r>
              <a:rPr lang="zh-CN" altLang="en-US" sz="2400" dirty="0"/>
              <a:t>[ 0,  1, 0, 1, 2, -VppP_1, 0]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B07C8A-8928-9B4E-976A-51F3F8229D57}"/>
              </a:ext>
            </a:extLst>
          </p:cNvPr>
          <p:cNvSpPr txBox="1"/>
          <p:nvPr/>
        </p:nvSpPr>
        <p:spPr>
          <a:xfrm>
            <a:off x="5717299" y="17859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list()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085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98E8B7-66CA-5248-B196-6D4FF8729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HR hopping test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EA29A1-6EF5-BE42-8FA9-8EB2BD9A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06" y="3190397"/>
            <a:ext cx="4223770" cy="34681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3FA59B0-63BB-E843-97EB-4A07D9CB5D2E}"/>
              </a:ext>
            </a:extLst>
          </p:cNvPr>
          <p:cNvSpPr/>
          <p:nvPr/>
        </p:nvSpPr>
        <p:spPr>
          <a:xfrm>
            <a:off x="611408" y="1010764"/>
            <a:ext cx="39891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# R1 R2 R3 i</a:t>
            </a:r>
            <a:r>
              <a:rPr lang="en-US" altLang="zh-CN" sz="2400" dirty="0"/>
              <a:t> </a:t>
            </a:r>
            <a:r>
              <a:rPr lang="zh-CN" altLang="en-US" sz="2400" dirty="0"/>
              <a:t> j </a:t>
            </a:r>
            <a:r>
              <a:rPr lang="en-US" altLang="zh-CN" sz="2400" dirty="0"/>
              <a:t>   </a:t>
            </a:r>
            <a:r>
              <a:rPr lang="zh-CN" altLang="en-US" sz="2400" dirty="0"/>
              <a:t>real imag</a:t>
            </a:r>
          </a:p>
          <a:p>
            <a:r>
              <a:rPr lang="zh-CN" altLang="en-US" sz="2400" dirty="0"/>
              <a:t>[ 0,  0, 0, 2, 1, -VppP_1, 0]</a:t>
            </a:r>
          </a:p>
          <a:p>
            <a:r>
              <a:rPr lang="zh-CN" altLang="en-US" sz="2400" dirty="0"/>
              <a:t>[ 0,  0, 0, 1, 2, -VppP_1, 0]</a:t>
            </a:r>
          </a:p>
          <a:p>
            <a:r>
              <a:rPr lang="zh-CN" altLang="en-US" sz="2400" dirty="0"/>
              <a:t>[ 0, -1, 0, 2, 1, -VppP_1, 0]</a:t>
            </a:r>
          </a:p>
          <a:p>
            <a:r>
              <a:rPr lang="zh-CN" altLang="en-US" sz="2400" dirty="0"/>
              <a:t>[ 1,  0, 0, 2, 1, -VppP_1, 0]</a:t>
            </a:r>
          </a:p>
          <a:p>
            <a:r>
              <a:rPr lang="zh-CN" altLang="en-US" sz="2400" dirty="0"/>
              <a:t>[-1,  0, 0, 1, 2, -VppP_1, 0]</a:t>
            </a:r>
          </a:p>
          <a:p>
            <a:r>
              <a:rPr lang="zh-CN" altLang="en-US" sz="2400" dirty="0"/>
              <a:t>[ 0,  1, 0, 1, 2, -VppP_1, 0]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CD6F6C-1C50-6E45-8C51-1BAE2B51EF2D}"/>
              </a:ext>
            </a:extLst>
          </p:cNvPr>
          <p:cNvSpPr/>
          <p:nvPr/>
        </p:nvSpPr>
        <p:spPr>
          <a:xfrm>
            <a:off x="5321520" y="1010764"/>
            <a:ext cx="34652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# R1 R2 R3 i j real imag</a:t>
            </a:r>
          </a:p>
          <a:p>
            <a:r>
              <a:rPr lang="zh-CN" altLang="en-US" sz="2400" dirty="0"/>
              <a:t>[ 0,  0, 0, 2, 1, t1, 0]</a:t>
            </a:r>
          </a:p>
          <a:p>
            <a:r>
              <a:rPr lang="zh-CN" altLang="en-US" sz="2400" dirty="0"/>
              <a:t>[ 0,  0, 0, 1, 2, t2, 0]</a:t>
            </a:r>
          </a:p>
          <a:p>
            <a:r>
              <a:rPr lang="zh-CN" altLang="en-US" sz="2400" dirty="0"/>
              <a:t>[ 0, -1, 0, 2, 1, t3, 0]</a:t>
            </a:r>
          </a:p>
          <a:p>
            <a:r>
              <a:rPr lang="zh-CN" altLang="en-US" sz="2400" dirty="0"/>
              <a:t>[ 1,  0, 0, 2, 1, t4, 0]</a:t>
            </a:r>
          </a:p>
          <a:p>
            <a:r>
              <a:rPr lang="zh-CN" altLang="en-US" sz="2400" dirty="0"/>
              <a:t>[-1,  0, 0, 1, 2, t5, 0]</a:t>
            </a:r>
          </a:p>
          <a:p>
            <a:r>
              <a:rPr lang="zh-CN" altLang="en-US" sz="2400" dirty="0"/>
              <a:t>[ 0,  1, 0, 1, 2, t6, 0]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6D951D-4EB5-0247-8099-D56658B1C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9" t="14738" r="19495" b="12291"/>
          <a:stretch/>
        </p:blipFill>
        <p:spPr>
          <a:xfrm>
            <a:off x="4835178" y="3713648"/>
            <a:ext cx="3951634" cy="29448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1B8951-8E06-0646-A8B3-7C466760E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414" y="3782725"/>
            <a:ext cx="2006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2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AB6899A-F72E-264E-B428-565261557B7F}"/>
              </a:ext>
            </a:extLst>
          </p:cNvPr>
          <p:cNvSpPr/>
          <p:nvPr/>
        </p:nvSpPr>
        <p:spPr>
          <a:xfrm>
            <a:off x="486342" y="1124744"/>
            <a:ext cx="34652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# R1 R2 R3 i j real imag</a:t>
            </a:r>
          </a:p>
          <a:p>
            <a:r>
              <a:rPr lang="zh-CN" altLang="en-US" sz="2400" dirty="0"/>
              <a:t>[ 0,  0, 0, 2, 1, t1, 0]</a:t>
            </a:r>
          </a:p>
          <a:p>
            <a:r>
              <a:rPr lang="zh-CN" altLang="en-US" sz="2400" dirty="0"/>
              <a:t>[ 0,  0, 0, 1, 2, t2, 0]</a:t>
            </a:r>
          </a:p>
          <a:p>
            <a:r>
              <a:rPr lang="zh-CN" altLang="en-US" sz="2400" dirty="0"/>
              <a:t>[ 0, -1, 0, 2, 1, t3, 0]</a:t>
            </a:r>
          </a:p>
          <a:p>
            <a:r>
              <a:rPr lang="zh-CN" altLang="en-US" sz="2400" dirty="0"/>
              <a:t>[ 1,  0, 0, 2, 1, t4, 0]</a:t>
            </a:r>
          </a:p>
          <a:p>
            <a:r>
              <a:rPr lang="zh-CN" altLang="en-US" sz="2400" dirty="0"/>
              <a:t>[-1,  0, 0, 1, 2, t5, 0]</a:t>
            </a:r>
          </a:p>
          <a:p>
            <a:r>
              <a:rPr lang="zh-CN" altLang="en-US" sz="2400" dirty="0"/>
              <a:t>[ 0,  1, 0, 1, 2, t6, 0]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C53C41-D017-1B4F-A55C-B5AAB3E24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9" t="14738" r="19495" b="12291"/>
          <a:stretch/>
        </p:blipFill>
        <p:spPr>
          <a:xfrm>
            <a:off x="0" y="3827628"/>
            <a:ext cx="3951634" cy="29448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99419A-F6BC-1849-B7FA-A278CCA9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6" y="3896705"/>
            <a:ext cx="2006600" cy="28067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CE35724-FFF6-EF4F-B99E-4E53601606DC}"/>
              </a:ext>
            </a:extLst>
          </p:cNvPr>
          <p:cNvSpPr/>
          <p:nvPr/>
        </p:nvSpPr>
        <p:spPr>
          <a:xfrm>
            <a:off x="6192836" y="780640"/>
            <a:ext cx="6096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/>
          </a:p>
          <a:p>
            <a:r>
              <a:rPr lang="zh-CN" altLang="en-US" sz="2400" dirty="0"/>
              <a:t># R1 R2 R3 i j real imag</a:t>
            </a:r>
          </a:p>
          <a:p>
            <a:r>
              <a:rPr lang="zh-CN" altLang="en-US" sz="2400" dirty="0"/>
              <a:t>[ 0,  0, 0, 2, 1, t3, 0]</a:t>
            </a:r>
          </a:p>
          <a:p>
            <a:r>
              <a:rPr lang="zh-CN" altLang="en-US" sz="2400" dirty="0"/>
              <a:t>[ 0,  0, 0, 1, 2, t6, 0]</a:t>
            </a:r>
          </a:p>
          <a:p>
            <a:r>
              <a:rPr lang="zh-CN" altLang="en-US" sz="2400" dirty="0"/>
              <a:t>[ 0, -1, 0, 2, 1, t4, 0]</a:t>
            </a:r>
          </a:p>
          <a:p>
            <a:r>
              <a:rPr lang="zh-CN" altLang="en-US" sz="2400" dirty="0"/>
              <a:t>[ 1,  0, 0, 2, 1, t1, 0]</a:t>
            </a:r>
          </a:p>
          <a:p>
            <a:r>
              <a:rPr lang="zh-CN" altLang="en-US" sz="2400" dirty="0"/>
              <a:t>[-1,  0, 0, 1, 2, t1, 0]</a:t>
            </a:r>
          </a:p>
          <a:p>
            <a:r>
              <a:rPr lang="zh-CN" altLang="en-US" sz="2400" dirty="0"/>
              <a:t>[ 0,  1, 0, 1, 2, t5, 0]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57D6D1-8DC9-3441-BA12-DC1408F03D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55783" y="3827628"/>
            <a:ext cx="3481797" cy="28067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806E28-7A4B-1740-BF95-94092935A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0527" y="3814929"/>
            <a:ext cx="1816100" cy="2819400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1D20D05-183F-BC4A-A0B6-E36FDC4BBBA1}"/>
              </a:ext>
            </a:extLst>
          </p:cNvPr>
          <p:cNvCxnSpPr/>
          <p:nvPr/>
        </p:nvCxnSpPr>
        <p:spPr>
          <a:xfrm>
            <a:off x="2694562" y="700391"/>
            <a:ext cx="4786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8051393-CD64-1841-BE7E-55C01CC54CBD}"/>
              </a:ext>
            </a:extLst>
          </p:cNvPr>
          <p:cNvSpPr txBox="1"/>
          <p:nvPr/>
        </p:nvSpPr>
        <p:spPr>
          <a:xfrm>
            <a:off x="4348264" y="342231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UNDER ROTATION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819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58AF62D-E7DB-6A45-B08B-A4B59A5B6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6D70EF-2669-6744-99BD-648B02A0C2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396A245-7406-2C46-9D96-5DC0231631CD}"/>
                  </a:ext>
                </a:extLst>
              </p:cNvPr>
              <p:cNvSpPr/>
              <p:nvPr/>
            </p:nvSpPr>
            <p:spPr>
              <a:xfrm>
                <a:off x="3287635" y="2973427"/>
                <a:ext cx="5616729" cy="911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type m:val="noBar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num>
                            <m:den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sub>
                        <m:sup/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𝑙𝑚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𝑚𝑙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𝑚𝑗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396A245-7406-2C46-9D96-5DC023163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35" y="2973427"/>
                <a:ext cx="5616729" cy="911147"/>
              </a:xfrm>
              <a:prstGeom prst="rect">
                <a:avLst/>
              </a:prstGeom>
              <a:blipFill>
                <a:blip r:embed="rId2"/>
                <a:stretch>
                  <a:fillRect t="-101370" b="-124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C7B7EAA2-5275-6E44-A8F7-4A01EBFBECEC}"/>
              </a:ext>
            </a:extLst>
          </p:cNvPr>
          <p:cNvSpPr/>
          <p:nvPr/>
        </p:nvSpPr>
        <p:spPr>
          <a:xfrm>
            <a:off x="3047999" y="45260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𝐻 ̃^𝑖𝑗 [𝐑^′ ]=1/(|𝐺|) ∑129_(((𝑔∈𝐺)¦(𝑙,𝑚)))  𝐷_𝑖𝑙 (𝑔)𝐻^𝑙𝑚 [𝑆_𝑔^(−1) (𝐑^′−𝐓_𝑖𝑗^𝑚𝑙 )] 𝐷_𝑚𝑗 (𝑔^(−1) )</a:t>
            </a:r>
          </a:p>
        </p:txBody>
      </p:sp>
    </p:spTree>
    <p:extLst>
      <p:ext uri="{BB962C8B-B14F-4D97-AF65-F5344CB8AC3E}">
        <p14:creationId xmlns:p14="http://schemas.microsoft.com/office/powerpoint/2010/main" val="8691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A79345-82E6-724C-A475-9344772EA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42CEDC-79A3-A74B-A732-63C5F92708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5C2F39-5414-FB46-AC2D-9C6853646EC9}"/>
              </a:ext>
            </a:extLst>
          </p:cNvPr>
          <p:cNvSpPr/>
          <p:nvPr/>
        </p:nvSpPr>
        <p:spPr>
          <a:xfrm>
            <a:off x="903363" y="161676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# R1 R2 R3 i j real imag</a:t>
            </a:r>
          </a:p>
          <a:p>
            <a:r>
              <a:rPr lang="zh-CN" altLang="en-US" dirty="0"/>
              <a:t>[ 0,  0, 0, 2, 1, t1, 0]</a:t>
            </a:r>
          </a:p>
          <a:p>
            <a:r>
              <a:rPr lang="zh-CN" altLang="en-US" dirty="0"/>
              <a:t>[ 0,  0, 0, 1, 2, t2, 0]</a:t>
            </a:r>
          </a:p>
          <a:p>
            <a:r>
              <a:rPr lang="zh-CN" altLang="en-US" dirty="0"/>
              <a:t>[ 0, -1, 0, 2, 1, t3, 0]</a:t>
            </a:r>
          </a:p>
          <a:p>
            <a:r>
              <a:rPr lang="zh-CN" altLang="en-US" dirty="0"/>
              <a:t>[ 1,  0, 0, 2, 1, t4, 0]</a:t>
            </a:r>
          </a:p>
          <a:p>
            <a:r>
              <a:rPr lang="zh-CN" altLang="en-US" dirty="0"/>
              <a:t>[-1,  0, 0, 1, 2, t5, 0]</a:t>
            </a:r>
          </a:p>
          <a:p>
            <a:r>
              <a:rPr lang="zh-CN" altLang="en-US" dirty="0"/>
              <a:t>[ 0,  1, 0, 1, 2, t6, 0]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C16D47-4631-734C-85DD-6760E1A5F87E}"/>
              </a:ext>
            </a:extLst>
          </p:cNvPr>
          <p:cNvSpPr/>
          <p:nvPr/>
        </p:nvSpPr>
        <p:spPr>
          <a:xfrm>
            <a:off x="7581090" y="159927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# R1 R2 R3 i j real imag</a:t>
            </a:r>
          </a:p>
          <a:p>
            <a:r>
              <a:rPr lang="zh-CN" altLang="en-US" dirty="0"/>
              <a:t>[ 0,  0, 0, 2, 1, t3, 0]</a:t>
            </a:r>
          </a:p>
          <a:p>
            <a:r>
              <a:rPr lang="zh-CN" altLang="en-US" dirty="0"/>
              <a:t>[ 0,  0, 0, 1, 2, t6, 0]</a:t>
            </a:r>
          </a:p>
          <a:p>
            <a:r>
              <a:rPr lang="zh-CN" altLang="en-US" dirty="0"/>
              <a:t>[ 0, -1, 0, 2, 1, t4, 0]</a:t>
            </a:r>
          </a:p>
          <a:p>
            <a:r>
              <a:rPr lang="zh-CN" altLang="en-US" dirty="0"/>
              <a:t>[ 1,  0, 0, 2, 1, t1, 0]</a:t>
            </a:r>
          </a:p>
          <a:p>
            <a:r>
              <a:rPr lang="zh-CN" altLang="en-US" dirty="0"/>
              <a:t>[-1,  0, 0, 1, 2, t2, 0]</a:t>
            </a:r>
          </a:p>
          <a:p>
            <a:r>
              <a:rPr lang="zh-CN" altLang="en-US" dirty="0"/>
              <a:t>[ 0,  1, 0, 1, 2, t5, 0]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7E18A6-C808-C24B-9963-1BACF024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5" y="3851343"/>
            <a:ext cx="3747758" cy="2801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F59BB0-64DF-1047-8737-1F3A033F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11" y="3805133"/>
            <a:ext cx="3492229" cy="27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0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D1D0C1-2973-C54D-ABAE-A6683B9162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C6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07A724-EC36-7147-81C6-4E06077C90AD}"/>
              </a:ext>
            </a:extLst>
          </p:cNvPr>
          <p:cNvSpPr/>
          <p:nvPr/>
        </p:nvSpPr>
        <p:spPr>
          <a:xfrm>
            <a:off x="1764014" y="1185622"/>
            <a:ext cx="26346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# R1 R2 R3 i j real imag</a:t>
            </a:r>
          </a:p>
          <a:p>
            <a:r>
              <a:rPr lang="zh-CN" altLang="en-US" dirty="0"/>
              <a:t>[ 0,  0, 0, 2, 1, t1, 0]</a:t>
            </a:r>
          </a:p>
          <a:p>
            <a:r>
              <a:rPr lang="zh-CN" altLang="en-US" dirty="0"/>
              <a:t>[ 0,  0, 0, 1, 2, t2, 0]</a:t>
            </a:r>
          </a:p>
          <a:p>
            <a:r>
              <a:rPr lang="zh-CN" altLang="en-US" dirty="0"/>
              <a:t>[ 0, -1, 0, 2, 1, t3, 0]</a:t>
            </a:r>
          </a:p>
          <a:p>
            <a:r>
              <a:rPr lang="zh-CN" altLang="en-US" dirty="0"/>
              <a:t>[ 1,  0, 0, 2, 1, t4, 0]</a:t>
            </a:r>
          </a:p>
          <a:p>
            <a:r>
              <a:rPr lang="zh-CN" altLang="en-US" dirty="0"/>
              <a:t>[-1,  0, 0, 1, 2, t5, 0]</a:t>
            </a:r>
          </a:p>
          <a:p>
            <a:r>
              <a:rPr lang="zh-CN" altLang="en-US" dirty="0"/>
              <a:t>[ 0,  1, 0, 1, 2, t6, 0]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9D5A6B-8D2A-754A-B29D-C16A9204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8731" y="3643480"/>
            <a:ext cx="3747758" cy="27789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5C151B-752C-F848-A79B-3CF6B3152C94}"/>
              </a:ext>
            </a:extLst>
          </p:cNvPr>
          <p:cNvSpPr/>
          <p:nvPr/>
        </p:nvSpPr>
        <p:spPr>
          <a:xfrm>
            <a:off x="8287283" y="1183195"/>
            <a:ext cx="27249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# R1 R2 R3 i j real imag</a:t>
            </a:r>
          </a:p>
          <a:p>
            <a:r>
              <a:rPr lang="zh-CN" altLang="en-US" dirty="0"/>
              <a:t>[ 0,  0, 0, 2, 1, t5, 0]</a:t>
            </a:r>
          </a:p>
          <a:p>
            <a:r>
              <a:rPr lang="zh-CN" altLang="en-US" dirty="0"/>
              <a:t>[ 0,  0, 0, 1, 2, t4, 0]</a:t>
            </a:r>
          </a:p>
          <a:p>
            <a:r>
              <a:rPr lang="zh-CN" altLang="en-US" dirty="0"/>
              <a:t>[ 0, -1, 0, 2, 1, t2, 0]</a:t>
            </a:r>
          </a:p>
          <a:p>
            <a:r>
              <a:rPr lang="zh-CN" altLang="en-US" dirty="0"/>
              <a:t>[ 1,  0, 0, 2, 1, t6, 0]</a:t>
            </a:r>
          </a:p>
          <a:p>
            <a:r>
              <a:rPr lang="zh-CN" altLang="en-US" dirty="0"/>
              <a:t>[-1,  0, 0, 1, 2, t3, 0]</a:t>
            </a:r>
          </a:p>
          <a:p>
            <a:r>
              <a:rPr lang="zh-CN" altLang="en-US" dirty="0"/>
              <a:t>[ 0,  1, 0, 1, 2, t1, 0]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8F2C0A-E22C-754B-9BD3-3A92AC57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5156" y="3643480"/>
            <a:ext cx="3488640" cy="2643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90ECD5-1F64-364C-97DA-DFE563B7A4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98663" y="3643480"/>
            <a:ext cx="1997561" cy="2806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083812-249A-3A46-854A-84E16A5C72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62728" y="3643480"/>
            <a:ext cx="2092547" cy="27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268A98-4E86-DC4B-9DE5-6FD509942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Time Reversal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3F7D55-C105-EE4E-8EAB-6ACAC64AD1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B0E90A-01D9-FF44-849E-A32A053A646E}"/>
              </a:ext>
            </a:extLst>
          </p:cNvPr>
          <p:cNvSpPr/>
          <p:nvPr/>
        </p:nvSpPr>
        <p:spPr>
          <a:xfrm>
            <a:off x="872360" y="1892829"/>
            <a:ext cx="26118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# R1 R2 R3 i j real imag</a:t>
            </a:r>
          </a:p>
          <a:p>
            <a:r>
              <a:rPr lang="zh-CN" altLang="en-US" dirty="0"/>
              <a:t>[ 0,  0, 0, 2, 1, t1, t1]</a:t>
            </a:r>
          </a:p>
          <a:p>
            <a:r>
              <a:rPr lang="zh-CN" altLang="en-US" dirty="0"/>
              <a:t>[ 0,  0, 0, 1, 2, t2, t2]</a:t>
            </a:r>
          </a:p>
          <a:p>
            <a:r>
              <a:rPr lang="zh-CN" altLang="en-US" dirty="0"/>
              <a:t>[ 0, -1, 0, 2, 1, t3, t3]</a:t>
            </a:r>
          </a:p>
          <a:p>
            <a:r>
              <a:rPr lang="zh-CN" altLang="en-US" dirty="0"/>
              <a:t>[ 1,  0, 0, 2, 1, t4, t4]</a:t>
            </a:r>
          </a:p>
          <a:p>
            <a:r>
              <a:rPr lang="zh-CN" altLang="en-US" dirty="0"/>
              <a:t>[-1,  0, 0, 1, 2, t5, t5]</a:t>
            </a:r>
          </a:p>
          <a:p>
            <a:r>
              <a:rPr lang="zh-CN" altLang="en-US" dirty="0"/>
              <a:t>[ 0,  1, 0, 1, 2, t6, t6]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D19974-AC62-B147-BE78-F87E52B08848}"/>
              </a:ext>
            </a:extLst>
          </p:cNvPr>
          <p:cNvSpPr/>
          <p:nvPr/>
        </p:nvSpPr>
        <p:spPr>
          <a:xfrm>
            <a:off x="8510751" y="1892828"/>
            <a:ext cx="26118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# R1 R2 R3 i j real imag</a:t>
            </a:r>
          </a:p>
          <a:p>
            <a:r>
              <a:rPr lang="zh-CN" altLang="en-US" dirty="0"/>
              <a:t>[ 0,  0, 0, 2, 1, t1, -t1]</a:t>
            </a:r>
          </a:p>
          <a:p>
            <a:r>
              <a:rPr lang="zh-CN" altLang="en-US" dirty="0"/>
              <a:t>[ 0,  0, 0, 1, 2, t2, -t2]</a:t>
            </a:r>
          </a:p>
          <a:p>
            <a:r>
              <a:rPr lang="zh-CN" altLang="en-US" dirty="0"/>
              <a:t>[ 0, -1, 0, 2, 1, t3, -t3]</a:t>
            </a:r>
          </a:p>
          <a:p>
            <a:r>
              <a:rPr lang="zh-CN" altLang="en-US" dirty="0"/>
              <a:t>[ 1,  0, 0, 2, 1, t4, -t4]</a:t>
            </a:r>
          </a:p>
          <a:p>
            <a:r>
              <a:rPr lang="zh-CN" altLang="en-US" dirty="0"/>
              <a:t>[-1,  0, 0, 1, 2, t5, -t5]</a:t>
            </a:r>
          </a:p>
          <a:p>
            <a:r>
              <a:rPr lang="zh-CN" altLang="en-US" dirty="0"/>
              <a:t>[ 0,  1, 0, 1, 2, t6, -t6]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F1D371E-3374-9942-B53C-63B73014CF66}"/>
              </a:ext>
            </a:extLst>
          </p:cNvPr>
          <p:cNvCxnSpPr/>
          <p:nvPr/>
        </p:nvCxnSpPr>
        <p:spPr>
          <a:xfrm>
            <a:off x="3744310" y="2924503"/>
            <a:ext cx="4091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1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9E8871-2F14-E649-84A7-2BE9F11547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Chiral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0607E-A47A-FA4B-B356-FB421C71F2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5FA36D-97F6-5444-A4C3-67CF8BBC684D}"/>
              </a:ext>
            </a:extLst>
          </p:cNvPr>
          <p:cNvSpPr/>
          <p:nvPr/>
        </p:nvSpPr>
        <p:spPr>
          <a:xfrm>
            <a:off x="1195552" y="2538359"/>
            <a:ext cx="28246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# R1 R2 R3 i j real imag</a:t>
            </a:r>
          </a:p>
          <a:p>
            <a:r>
              <a:rPr lang="zh-CN" altLang="en-US" dirty="0"/>
              <a:t>[ 0,  0, 0, 2, 1,  t1,  t1]</a:t>
            </a:r>
          </a:p>
          <a:p>
            <a:r>
              <a:rPr lang="zh-CN" altLang="en-US" dirty="0"/>
              <a:t>[ 0,  0, 0, 1, 2,  t2,  t2]</a:t>
            </a:r>
          </a:p>
          <a:p>
            <a:r>
              <a:rPr lang="zh-CN" altLang="en-US" dirty="0"/>
              <a:t>[ 0, -1, 0, 2, 1,  t3,  t3]</a:t>
            </a:r>
          </a:p>
          <a:p>
            <a:r>
              <a:rPr lang="zh-CN" altLang="en-US" dirty="0"/>
              <a:t>[ 1,  0, 0, 2, 1,  t4,  t4]</a:t>
            </a:r>
          </a:p>
          <a:p>
            <a:r>
              <a:rPr lang="zh-CN" altLang="en-US" dirty="0"/>
              <a:t>[-1,  0, 0, 1, 2,  t5,  t5]</a:t>
            </a:r>
          </a:p>
          <a:p>
            <a:r>
              <a:rPr lang="zh-CN" altLang="en-US" dirty="0"/>
              <a:t>[ 0,  1, 0, 1, 2,  t6,  t6]</a:t>
            </a:r>
          </a:p>
          <a:p>
            <a:r>
              <a:rPr lang="zh-CN" altLang="en-US" dirty="0"/>
              <a:t>[ 0,  0, 0, 1, 1, E_s, E_s]</a:t>
            </a:r>
          </a:p>
          <a:p>
            <a:r>
              <a:rPr lang="zh-CN" altLang="en-US" dirty="0"/>
              <a:t>[ 0,  0, 0, 2, 2, E_s, E_s]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1EE6C1-6E88-C64D-8E82-9ADAB8519B9E}"/>
              </a:ext>
            </a:extLst>
          </p:cNvPr>
          <p:cNvSpPr/>
          <p:nvPr/>
        </p:nvSpPr>
        <p:spPr>
          <a:xfrm>
            <a:off x="7123386" y="2538359"/>
            <a:ext cx="28246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# R1 R2 R3 i j real imag</a:t>
            </a:r>
          </a:p>
          <a:p>
            <a:r>
              <a:rPr lang="zh-CN" altLang="en-US" dirty="0"/>
              <a:t>[ 0,  0, 0, 2, 1,   t1,   t1]</a:t>
            </a:r>
          </a:p>
          <a:p>
            <a:r>
              <a:rPr lang="zh-CN" altLang="en-US" dirty="0"/>
              <a:t>[ 0,  0, 0, 1, 2,   t2,   t2]</a:t>
            </a:r>
          </a:p>
          <a:p>
            <a:r>
              <a:rPr lang="zh-CN" altLang="en-US" dirty="0"/>
              <a:t>[ 0, -1, 0, 2, 1,   t3,   t3]</a:t>
            </a:r>
          </a:p>
          <a:p>
            <a:r>
              <a:rPr lang="zh-CN" altLang="en-US" dirty="0"/>
              <a:t>[ 1,  0, 0, 2, 1,   t4,   t4]</a:t>
            </a:r>
          </a:p>
          <a:p>
            <a:r>
              <a:rPr lang="zh-CN" altLang="en-US" dirty="0"/>
              <a:t>[-1,  0, 0, 1, 2,   t5,   t5]</a:t>
            </a:r>
          </a:p>
          <a:p>
            <a:r>
              <a:rPr lang="zh-CN" altLang="en-US" dirty="0"/>
              <a:t>[ 0,  1, 0, 1, 2,   t6,   t6]</a:t>
            </a:r>
          </a:p>
          <a:p>
            <a:r>
              <a:rPr lang="zh-CN" altLang="en-US" dirty="0"/>
              <a:t>[ 0,  0, 0, 1, 1, -E_s, -E_s]</a:t>
            </a:r>
          </a:p>
          <a:p>
            <a:r>
              <a:rPr lang="zh-CN" altLang="en-US" dirty="0"/>
              <a:t>[ 0,  0, 0, 2, 2, -E_s, -E_s]</a:t>
            </a:r>
          </a:p>
        </p:txBody>
      </p:sp>
    </p:spTree>
    <p:extLst>
      <p:ext uri="{BB962C8B-B14F-4D97-AF65-F5344CB8AC3E}">
        <p14:creationId xmlns:p14="http://schemas.microsoft.com/office/powerpoint/2010/main" val="111160395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dirty="0">
            <a:latin typeface="Kozuka Gothic Pro L" panose="020B0200000000000000" pitchFamily="34" charset="-128"/>
            <a:ea typeface="Kozuka Gothic Pro L" panose="020B0200000000000000" pitchFamily="34" charset="-128"/>
          </a:defRPr>
        </a:defPPr>
      </a:lstStyle>
    </a:spDef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Kozuka Gothic Pro L" panose="020B0200000000000000" pitchFamily="34" charset="-128"/>
            <a:ea typeface="Kozuka Gothic Pro L" panose="020B02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MP_templete" id="{2FF5C5AD-4916-2747-BC6F-93FDF11FCAB6}" vid="{77424928-4B44-4549-BFDD-FD58D5DEB9A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 and End Slide Master</Template>
  <TotalTime>2946</TotalTime>
  <Words>2195</Words>
  <Application>Microsoft Macintosh PowerPoint</Application>
  <PresentationFormat>宽屏</PresentationFormat>
  <Paragraphs>185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Hiragino Sans GB W3</vt:lpstr>
      <vt:lpstr>Kozuka Gothic Pro L</vt:lpstr>
      <vt:lpstr>Kozuka Gothic Pro R</vt:lpstr>
      <vt:lpstr>Arial</vt:lpstr>
      <vt:lpstr>Cambria Math</vt:lpstr>
      <vt:lpstr>Helvetica</vt:lpstr>
      <vt:lpstr>Cover and End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parkman auex</dc:creator>
  <cp:lastModifiedBy>parkman auex</cp:lastModifiedBy>
  <cp:revision>33</cp:revision>
  <dcterms:created xsi:type="dcterms:W3CDTF">2021-08-01T00:33:13Z</dcterms:created>
  <dcterms:modified xsi:type="dcterms:W3CDTF">2021-08-13T11:43:17Z</dcterms:modified>
</cp:coreProperties>
</file>